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906000" cy="6858000" type="A4"/>
  <p:notesSz cx="9926638" cy="6797675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306" y="62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8604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 rotWithShape="1"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3696" r="-1" b="25728"/>
          <a:stretch/>
        </p:blipFill>
        <p:spPr bwMode="auto">
          <a:xfrm>
            <a:off x="0" y="1038227"/>
            <a:ext cx="6381751" cy="4503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8503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5401228" y="2539942"/>
            <a:ext cx="4576154" cy="1077208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 algn="ctr"/>
            <a:r>
              <a:rPr lang="es-ES_tradnl" sz="3200" b="1" dirty="0">
                <a:solidFill>
                  <a:srgbClr val="C00000"/>
                </a:solidFill>
                <a:latin typeface="Bodoni MT" pitchFamily="18" charset="0"/>
                <a:cs typeface="Times New Roman" pitchFamily="18" charset="0"/>
              </a:rPr>
              <a:t>Envoltorio y paquetería creativa</a:t>
            </a:r>
          </a:p>
        </p:txBody>
      </p:sp>
      <p:sp>
        <p:nvSpPr>
          <p:cNvPr id="22" name="Rectangle 21"/>
          <p:cNvSpPr/>
          <p:nvPr/>
        </p:nvSpPr>
        <p:spPr>
          <a:xfrm>
            <a:off x="0" y="5733256"/>
            <a:ext cx="9906000" cy="72000"/>
          </a:xfrm>
          <a:prstGeom prst="rect">
            <a:avLst/>
          </a:prstGeom>
          <a:solidFill>
            <a:srgbClr val="C900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spcCol="0" rtlCol="0" anchor="ctr"/>
          <a:lstStyle/>
          <a:p>
            <a:pPr algn="ctr"/>
            <a:endParaRPr lang="es-ES_tradnl"/>
          </a:p>
        </p:txBody>
      </p:sp>
      <p:sp>
        <p:nvSpPr>
          <p:cNvPr id="25" name="Rectangle 24"/>
          <p:cNvSpPr/>
          <p:nvPr/>
        </p:nvSpPr>
        <p:spPr>
          <a:xfrm>
            <a:off x="0" y="404664"/>
            <a:ext cx="7689304" cy="72000"/>
          </a:xfrm>
          <a:prstGeom prst="rect">
            <a:avLst/>
          </a:prstGeom>
          <a:solidFill>
            <a:srgbClr val="C900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spcCol="0" rtlCol="0" anchor="ctr"/>
          <a:lstStyle/>
          <a:p>
            <a:pPr algn="ctr"/>
            <a:endParaRPr lang="es-ES_tradnl"/>
          </a:p>
        </p:txBody>
      </p:sp>
      <p:sp>
        <p:nvSpPr>
          <p:cNvPr id="26" name="TextBox 25"/>
          <p:cNvSpPr txBox="1"/>
          <p:nvPr/>
        </p:nvSpPr>
        <p:spPr>
          <a:xfrm>
            <a:off x="121457" y="260648"/>
            <a:ext cx="5674680" cy="323155"/>
          </a:xfrm>
          <a:prstGeom prst="rect">
            <a:avLst/>
          </a:prstGeom>
          <a:solidFill>
            <a:schemeClr val="bg1"/>
          </a:solidFill>
          <a:ln w="6350">
            <a:solidFill>
              <a:srgbClr val="C90039"/>
            </a:solidFill>
          </a:ln>
        </p:spPr>
        <p:txBody>
          <a:bodyPr wrap="square" lIns="91429" tIns="45715" rIns="91429" bIns="45715" rtlCol="0" anchor="ctr" anchorCtr="0">
            <a:spAutoFit/>
          </a:bodyPr>
          <a:lstStyle/>
          <a:p>
            <a:pPr>
              <a:lnSpc>
                <a:spcPts val="1800"/>
              </a:lnSpc>
            </a:pPr>
            <a:r>
              <a:rPr lang="es-ES" sz="1400" dirty="0">
                <a:solidFill>
                  <a:srgbClr val="C90039"/>
                </a:solidFill>
                <a:latin typeface="Bodoni MT" pitchFamily="18" charset="0"/>
                <a:cs typeface="Times New Roman" pitchFamily="18" charset="0"/>
              </a:rPr>
              <a:t>Programa de Apoyo al comercio minorista </a:t>
            </a:r>
            <a:r>
              <a:rPr lang="es-ES" sz="1400" b="1" dirty="0">
                <a:solidFill>
                  <a:srgbClr val="C00000"/>
                </a:solidFill>
                <a:latin typeface="Bodoni MT" pitchFamily="18" charset="0"/>
                <a:cs typeface="Times New Roman" pitchFamily="18" charset="0"/>
              </a:rPr>
              <a:t>2023</a:t>
            </a:r>
            <a:endParaRPr lang="es-ES_tradnl" sz="1400" b="1" dirty="0">
              <a:solidFill>
                <a:srgbClr val="C00000"/>
              </a:solidFill>
              <a:latin typeface="Bodoni MT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814711" y="3666167"/>
            <a:ext cx="3744415" cy="923320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 algn="ctr"/>
            <a:r>
              <a:rPr lang="es-ES_tradnl" dirty="0">
                <a:solidFill>
                  <a:srgbClr val="C90039"/>
                </a:solidFill>
                <a:latin typeface="Bodoni MT" pitchFamily="18" charset="0"/>
              </a:rPr>
              <a:t>Talavera de la Reina </a:t>
            </a:r>
          </a:p>
          <a:p>
            <a:pPr algn="ctr"/>
            <a:r>
              <a:rPr lang="es-ES_tradnl" dirty="0">
                <a:solidFill>
                  <a:srgbClr val="C90039"/>
                </a:solidFill>
                <a:latin typeface="Bodoni MT" pitchFamily="18" charset="0"/>
              </a:rPr>
              <a:t>29 de noviembre de 2023</a:t>
            </a:r>
          </a:p>
          <a:p>
            <a:pPr algn="ctr"/>
            <a:r>
              <a:rPr lang="es-ES_tradnl" b="1" dirty="0">
                <a:solidFill>
                  <a:srgbClr val="C90039"/>
                </a:solidFill>
                <a:latin typeface="Bodoni MT" pitchFamily="18" charset="0"/>
                <a:cs typeface="Times New Roman" pitchFamily="18" charset="0"/>
              </a:rPr>
              <a:t>15:00h / 17:30 h</a:t>
            </a:r>
          </a:p>
        </p:txBody>
      </p:sp>
      <p:sp>
        <p:nvSpPr>
          <p:cNvPr id="15" name="TextBox 19"/>
          <p:cNvSpPr txBox="1"/>
          <p:nvPr/>
        </p:nvSpPr>
        <p:spPr>
          <a:xfrm>
            <a:off x="6543944" y="1772816"/>
            <a:ext cx="2983655" cy="738654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 algn="ctr"/>
            <a:r>
              <a:rPr lang="en-US" sz="1400" dirty="0">
                <a:solidFill>
                  <a:srgbClr val="C90039"/>
                </a:solidFill>
                <a:latin typeface="Bodoni MT" pitchFamily="18" charset="0"/>
                <a:cs typeface="Times New Roman" pitchFamily="18" charset="0"/>
              </a:rPr>
              <a:t>Actuaciones Divulgativas sobre Técnicas de Venta y Experiencias de Compra</a:t>
            </a:r>
            <a:endParaRPr lang="es-ES_tradnl" sz="1400" dirty="0">
              <a:solidFill>
                <a:srgbClr val="C90039"/>
              </a:solidFill>
              <a:latin typeface="Bodoni MT" pitchFamily="18" charset="0"/>
              <a:cs typeface="Times New Roman" pitchFamily="18" charset="0"/>
            </a:endParaRPr>
          </a:p>
        </p:txBody>
      </p:sp>
      <p:grpSp>
        <p:nvGrpSpPr>
          <p:cNvPr id="20" name="17 Grupo"/>
          <p:cNvGrpSpPr/>
          <p:nvPr/>
        </p:nvGrpSpPr>
        <p:grpSpPr>
          <a:xfrm>
            <a:off x="1136576" y="620688"/>
            <a:ext cx="2376263" cy="432048"/>
            <a:chOff x="476663" y="1690047"/>
            <a:chExt cx="2376263" cy="432048"/>
          </a:xfrm>
        </p:grpSpPr>
        <p:sp>
          <p:nvSpPr>
            <p:cNvPr id="27" name="Text Box 3"/>
            <p:cNvSpPr txBox="1">
              <a:spLocks noChangeArrowheads="1"/>
            </p:cNvSpPr>
            <p:nvPr/>
          </p:nvSpPr>
          <p:spPr bwMode="auto">
            <a:xfrm>
              <a:off x="476663" y="1690047"/>
              <a:ext cx="2376263" cy="297388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s-ES_trad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ES" sz="10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BodoniStd-BoldItalic" charset="0"/>
                  <a:cs typeface="Arial" pitchFamily="34" charset="0"/>
                </a:rPr>
                <a:t>Fondo Europeo de Desarrollo Regional</a:t>
              </a:r>
              <a:endParaRPr kumimoji="0" lang="es-ES" sz="1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" name="Text Box 4"/>
            <p:cNvSpPr txBox="1">
              <a:spLocks noChangeArrowheads="1"/>
            </p:cNvSpPr>
            <p:nvPr/>
          </p:nvSpPr>
          <p:spPr bwMode="auto">
            <a:xfrm>
              <a:off x="759076" y="1906071"/>
              <a:ext cx="2021843" cy="216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s-ES_trad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ES" sz="900" b="1" u="none" strike="noStrike" cap="none" normalizeH="0" baseline="0" dirty="0">
                  <a:ln>
                    <a:noFill/>
                  </a:ln>
                  <a:effectLst/>
                  <a:latin typeface="BodoniStd-BoldItalic" charset="0"/>
                  <a:cs typeface="Arial" pitchFamily="34" charset="0"/>
                </a:rPr>
                <a:t>Una manera de hacer Europa</a:t>
              </a:r>
              <a:endParaRPr kumimoji="0" lang="es-ES" sz="900" b="1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24" name="Imagen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512" y="2111507"/>
            <a:ext cx="4576155" cy="2680854"/>
          </a:xfrm>
          <a:prstGeom prst="rect">
            <a:avLst/>
          </a:prstGeom>
        </p:spPr>
      </p:pic>
      <p:grpSp>
        <p:nvGrpSpPr>
          <p:cNvPr id="29" name="Grupo 28"/>
          <p:cNvGrpSpPr/>
          <p:nvPr/>
        </p:nvGrpSpPr>
        <p:grpSpPr>
          <a:xfrm>
            <a:off x="1733778" y="5898165"/>
            <a:ext cx="6438444" cy="822325"/>
            <a:chOff x="1691680" y="6021288"/>
            <a:chExt cx="6438444" cy="822325"/>
          </a:xfrm>
        </p:grpSpPr>
        <p:pic>
          <p:nvPicPr>
            <p:cNvPr id="31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30499" y="6171360"/>
              <a:ext cx="1499625" cy="4429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2" name="Picture 2" descr="Logotipo U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691680" y="6021288"/>
              <a:ext cx="971550" cy="822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" name="Imagen 3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09143" y="6088530"/>
              <a:ext cx="2925714" cy="608571"/>
            </a:xfrm>
            <a:prstGeom prst="rect">
              <a:avLst/>
            </a:prstGeom>
          </p:spPr>
        </p:pic>
      </p:grpSp>
      <p:pic>
        <p:nvPicPr>
          <p:cNvPr id="2" name="Imagen 1">
            <a:extLst>
              <a:ext uri="{FF2B5EF4-FFF2-40B4-BE49-F238E27FC236}">
                <a16:creationId xmlns:a16="http://schemas.microsoft.com/office/drawing/2014/main" id="{0ACDFE45-76BC-5964-FCA0-D382E5DCB53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86919" y="117548"/>
            <a:ext cx="2042337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5590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0" y="404664"/>
            <a:ext cx="7689304" cy="72008"/>
          </a:xfrm>
          <a:prstGeom prst="rect">
            <a:avLst/>
          </a:prstGeom>
          <a:solidFill>
            <a:srgbClr val="C900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spcCol="0" rtlCol="0" anchor="ctr"/>
          <a:lstStyle/>
          <a:p>
            <a:pPr algn="ctr"/>
            <a:endParaRPr lang="es-ES_tradnl"/>
          </a:p>
        </p:txBody>
      </p:sp>
      <p:sp>
        <p:nvSpPr>
          <p:cNvPr id="22" name="TextBox 21"/>
          <p:cNvSpPr txBox="1"/>
          <p:nvPr/>
        </p:nvSpPr>
        <p:spPr>
          <a:xfrm>
            <a:off x="121457" y="260648"/>
            <a:ext cx="5674680" cy="323155"/>
          </a:xfrm>
          <a:prstGeom prst="rect">
            <a:avLst/>
          </a:prstGeom>
          <a:solidFill>
            <a:schemeClr val="bg1"/>
          </a:solidFill>
          <a:ln w="6350">
            <a:solidFill>
              <a:srgbClr val="C90039"/>
            </a:solidFill>
          </a:ln>
        </p:spPr>
        <p:txBody>
          <a:bodyPr wrap="square" lIns="91429" tIns="45715" rIns="91429" bIns="45715" rtlCol="0" anchor="ctr" anchorCtr="0">
            <a:spAutoFit/>
          </a:bodyPr>
          <a:lstStyle/>
          <a:p>
            <a:pPr>
              <a:lnSpc>
                <a:spcPts val="1800"/>
              </a:lnSpc>
            </a:pPr>
            <a:r>
              <a:rPr lang="es-ES" sz="1400" dirty="0">
                <a:solidFill>
                  <a:srgbClr val="C90039"/>
                </a:solidFill>
                <a:latin typeface="Bodoni MT" pitchFamily="18" charset="0"/>
                <a:cs typeface="Times New Roman" pitchFamily="18" charset="0"/>
              </a:rPr>
              <a:t>Programa de Apoyo al comercio minorista </a:t>
            </a:r>
            <a:r>
              <a:rPr lang="es-ES" sz="1400" b="1" dirty="0">
                <a:solidFill>
                  <a:srgbClr val="C00000"/>
                </a:solidFill>
                <a:latin typeface="Bodoni MT" pitchFamily="18" charset="0"/>
                <a:cs typeface="Times New Roman" pitchFamily="18" charset="0"/>
              </a:rPr>
              <a:t>2023</a:t>
            </a:r>
            <a:endParaRPr lang="es-ES_tradnl" sz="1400" b="1" dirty="0">
              <a:solidFill>
                <a:srgbClr val="C00000"/>
              </a:solidFill>
              <a:latin typeface="Bodoni MT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32520" y="1124744"/>
            <a:ext cx="4636740" cy="4536504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spcCol="0" rtlCol="0" anchor="t" anchorCtr="0"/>
          <a:lstStyle/>
          <a:p>
            <a:pPr algn="just"/>
            <a:r>
              <a:rPr lang="es-ES" sz="1000" b="1" dirty="0">
                <a:solidFill>
                  <a:srgbClr val="C90039"/>
                </a:solidFill>
              </a:rPr>
              <a:t>Objetivos:</a:t>
            </a:r>
          </a:p>
          <a:p>
            <a:pPr algn="just"/>
            <a:r>
              <a:rPr lang="es-ES" sz="1000" dirty="0">
                <a:solidFill>
                  <a:schemeClr val="tx1"/>
                </a:solidFill>
              </a:rPr>
              <a:t>– Demostrar las distintas formas de envolver un paquete de regalo teniendo en cuenta las características físicas del producto, la estética, el estilo y la imagen que quiere transmitir la marca.</a:t>
            </a:r>
          </a:p>
          <a:p>
            <a:pPr algn="just"/>
            <a:endParaRPr lang="es-ES" sz="1000" dirty="0">
              <a:solidFill>
                <a:schemeClr val="tx1"/>
              </a:solidFill>
            </a:endParaRPr>
          </a:p>
          <a:p>
            <a:pPr algn="just"/>
            <a:r>
              <a:rPr lang="es-ES" sz="1000" dirty="0">
                <a:solidFill>
                  <a:schemeClr val="tx1"/>
                </a:solidFill>
              </a:rPr>
              <a:t>– Enseñar a los asistentes los conocimientos técnicos necesarios para crear sus propios paquetes creativos con personalidad propia.</a:t>
            </a:r>
          </a:p>
          <a:p>
            <a:endParaRPr lang="es-ES" sz="1000" b="1" dirty="0">
              <a:solidFill>
                <a:srgbClr val="C90039"/>
              </a:solidFill>
            </a:endParaRPr>
          </a:p>
          <a:p>
            <a:r>
              <a:rPr lang="es-ES" sz="1000" b="1" dirty="0">
                <a:solidFill>
                  <a:srgbClr val="C90039"/>
                </a:solidFill>
              </a:rPr>
              <a:t>Dirigido a:</a:t>
            </a:r>
          </a:p>
          <a:p>
            <a:r>
              <a:rPr lang="es-ES" sz="1000" dirty="0">
                <a:solidFill>
                  <a:schemeClr val="tx1"/>
                </a:solidFill>
              </a:rPr>
              <a:t>Dirigido a Pymes, </a:t>
            </a:r>
            <a:r>
              <a:rPr lang="es-ES" sz="1000" dirty="0" err="1">
                <a:solidFill>
                  <a:schemeClr val="tx1"/>
                </a:solidFill>
              </a:rPr>
              <a:t>micropymes</a:t>
            </a:r>
            <a:r>
              <a:rPr lang="es-ES" sz="1000" dirty="0">
                <a:solidFill>
                  <a:schemeClr val="tx1"/>
                </a:solidFill>
              </a:rPr>
              <a:t>, autónomos y empleados relacionados con el sector del comercio  minorista (alta en el IAE en los epígrafes 64, 65 </a:t>
            </a:r>
            <a:r>
              <a:rPr lang="es-ES" sz="1000" dirty="0" err="1">
                <a:solidFill>
                  <a:schemeClr val="tx1"/>
                </a:solidFill>
              </a:rPr>
              <a:t>ó</a:t>
            </a:r>
            <a:r>
              <a:rPr lang="es-ES" sz="1000" dirty="0">
                <a:solidFill>
                  <a:schemeClr val="tx1"/>
                </a:solidFill>
              </a:rPr>
              <a:t> 66.)</a:t>
            </a:r>
          </a:p>
          <a:p>
            <a:endParaRPr lang="es-ES" sz="1000" b="1" dirty="0">
              <a:solidFill>
                <a:srgbClr val="C90039"/>
              </a:solidFill>
            </a:endParaRPr>
          </a:p>
          <a:p>
            <a:r>
              <a:rPr lang="es-ES" sz="1000" b="1" dirty="0">
                <a:solidFill>
                  <a:srgbClr val="C90039"/>
                </a:solidFill>
              </a:rPr>
              <a:t>Plazas:</a:t>
            </a:r>
          </a:p>
          <a:p>
            <a:r>
              <a:rPr lang="es-ES_tradnl" sz="1000" dirty="0">
                <a:solidFill>
                  <a:schemeClr val="tx1"/>
                </a:solidFill>
              </a:rPr>
              <a:t>Número de plazas:  25</a:t>
            </a:r>
          </a:p>
          <a:p>
            <a:endParaRPr lang="es-ES" sz="1000" dirty="0">
              <a:solidFill>
                <a:schemeClr val="tx1"/>
              </a:solidFill>
            </a:endParaRPr>
          </a:p>
          <a:p>
            <a:r>
              <a:rPr lang="es-ES" sz="1000" b="1" dirty="0">
                <a:solidFill>
                  <a:srgbClr val="C90039"/>
                </a:solidFill>
              </a:rPr>
              <a:t>Precio:</a:t>
            </a:r>
          </a:p>
          <a:p>
            <a:r>
              <a:rPr lang="es-ES" sz="1000" dirty="0">
                <a:solidFill>
                  <a:schemeClr val="tx1"/>
                </a:solidFill>
              </a:rPr>
              <a:t>Gratuito.</a:t>
            </a:r>
          </a:p>
          <a:p>
            <a:endParaRPr lang="es-ES" sz="1000" dirty="0">
              <a:solidFill>
                <a:schemeClr val="tx1"/>
              </a:solidFill>
            </a:endParaRPr>
          </a:p>
          <a:p>
            <a:r>
              <a:rPr lang="es-ES" sz="1000" b="1" dirty="0">
                <a:solidFill>
                  <a:srgbClr val="C90039"/>
                </a:solidFill>
              </a:rPr>
              <a:t>Lugar de celebración:</a:t>
            </a:r>
          </a:p>
          <a:p>
            <a:r>
              <a:rPr lang="es-ES" sz="1000" i="1" dirty="0">
                <a:solidFill>
                  <a:schemeClr val="tx1"/>
                </a:solidFill>
              </a:rPr>
              <a:t>Cámara de Comercio. Pza. del Pan, 11 Talavera de la Reina </a:t>
            </a:r>
          </a:p>
          <a:p>
            <a:endParaRPr lang="es-ES" sz="1000" i="1" dirty="0">
              <a:solidFill>
                <a:schemeClr val="tx1"/>
              </a:solidFill>
            </a:endParaRPr>
          </a:p>
          <a:p>
            <a:r>
              <a:rPr lang="es-ES" sz="1000" b="1" dirty="0">
                <a:solidFill>
                  <a:srgbClr val="C90039"/>
                </a:solidFill>
              </a:rPr>
              <a:t>Fecha:</a:t>
            </a:r>
          </a:p>
          <a:p>
            <a:r>
              <a:rPr lang="es-ES" sz="1000" dirty="0">
                <a:solidFill>
                  <a:schemeClr val="tx1"/>
                </a:solidFill>
              </a:rPr>
              <a:t>Día 29 noviembre</a:t>
            </a:r>
          </a:p>
          <a:p>
            <a:endParaRPr lang="es-ES" sz="1000" b="1" dirty="0">
              <a:solidFill>
                <a:srgbClr val="C90039"/>
              </a:solidFill>
            </a:endParaRPr>
          </a:p>
          <a:p>
            <a:r>
              <a:rPr lang="es-ES" sz="1000" b="1" dirty="0">
                <a:solidFill>
                  <a:srgbClr val="C90039"/>
                </a:solidFill>
              </a:rPr>
              <a:t>Horario:</a:t>
            </a:r>
          </a:p>
          <a:p>
            <a:r>
              <a:rPr lang="pt-BR" sz="1000" dirty="0">
                <a:solidFill>
                  <a:schemeClr val="tx1"/>
                </a:solidFill>
              </a:rPr>
              <a:t>de 15:00 a 17:30 horas</a:t>
            </a:r>
          </a:p>
          <a:p>
            <a:endParaRPr lang="es-ES" sz="1000" b="1" dirty="0">
              <a:solidFill>
                <a:srgbClr val="C90039"/>
              </a:solidFill>
            </a:endParaRPr>
          </a:p>
          <a:p>
            <a:r>
              <a:rPr lang="es-ES" sz="1000" b="1" dirty="0">
                <a:solidFill>
                  <a:srgbClr val="C90039"/>
                </a:solidFill>
              </a:rPr>
              <a:t>Profesorado:</a:t>
            </a:r>
            <a:endParaRPr lang="es-ES" sz="1000" dirty="0">
              <a:solidFill>
                <a:schemeClr val="tx1"/>
              </a:solidFill>
            </a:endParaRPr>
          </a:p>
          <a:p>
            <a:r>
              <a:rPr lang="es-ES" sz="1000" dirty="0">
                <a:solidFill>
                  <a:schemeClr val="tx1"/>
                </a:solidFill>
              </a:rPr>
              <a:t>Mª Antonia Arriero</a:t>
            </a:r>
          </a:p>
          <a:p>
            <a:endParaRPr lang="es-ES" sz="1000" dirty="0">
              <a:solidFill>
                <a:schemeClr val="tx1"/>
              </a:solidFill>
            </a:endParaRPr>
          </a:p>
          <a:p>
            <a:endParaRPr lang="es-ES" sz="1000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33256"/>
            <a:ext cx="9906000" cy="72000"/>
          </a:xfrm>
          <a:prstGeom prst="rect">
            <a:avLst/>
          </a:prstGeom>
          <a:solidFill>
            <a:srgbClr val="C900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spcCol="0" rtlCol="0" anchor="ctr"/>
          <a:lstStyle/>
          <a:p>
            <a:pPr algn="ctr"/>
            <a:endParaRPr lang="es-ES_tradnl"/>
          </a:p>
        </p:txBody>
      </p:sp>
      <p:sp>
        <p:nvSpPr>
          <p:cNvPr id="29" name="Rectangle 28"/>
          <p:cNvSpPr/>
          <p:nvPr/>
        </p:nvSpPr>
        <p:spPr>
          <a:xfrm>
            <a:off x="5714362" y="909404"/>
            <a:ext cx="4032448" cy="4667496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spcCol="0" rtlCol="0" anchor="t" anchorCtr="0"/>
          <a:lstStyle/>
          <a:p>
            <a:r>
              <a:rPr lang="es-ES" sz="1000" b="1" dirty="0">
                <a:solidFill>
                  <a:srgbClr val="C00000"/>
                </a:solidFill>
              </a:rPr>
              <a:t>Programa:</a:t>
            </a:r>
          </a:p>
          <a:p>
            <a:endParaRPr lang="es-ES" sz="800" i="1" dirty="0">
              <a:solidFill>
                <a:srgbClr val="C00000"/>
              </a:solidFill>
            </a:endParaRPr>
          </a:p>
          <a:p>
            <a:r>
              <a:rPr lang="es-ES" sz="1000" b="1" dirty="0">
                <a:solidFill>
                  <a:srgbClr val="C00000"/>
                </a:solidFill>
              </a:rPr>
              <a:t>15: 00</a:t>
            </a:r>
          </a:p>
          <a:p>
            <a:endParaRPr lang="es-ES" sz="1000" b="1" dirty="0">
              <a:solidFill>
                <a:srgbClr val="C90039"/>
              </a:solidFill>
            </a:endParaRPr>
          </a:p>
          <a:p>
            <a:r>
              <a:rPr lang="es-ES" sz="1000" dirty="0">
                <a:solidFill>
                  <a:schemeClr val="tx1"/>
                </a:solidFill>
              </a:rPr>
              <a:t>Bienvenida y presentación del Programa de Apoyo al Comercio Minorista</a:t>
            </a:r>
          </a:p>
          <a:p>
            <a:endParaRPr lang="es-ES" sz="1000" dirty="0">
              <a:solidFill>
                <a:schemeClr val="tx1"/>
              </a:solidFill>
            </a:endParaRPr>
          </a:p>
          <a:p>
            <a:r>
              <a:rPr lang="es-ES" sz="1000" dirty="0">
                <a:solidFill>
                  <a:schemeClr val="tx1"/>
                </a:solidFill>
              </a:rPr>
              <a:t> </a:t>
            </a:r>
          </a:p>
          <a:p>
            <a:r>
              <a:rPr lang="es-ES" sz="1000" b="1" dirty="0">
                <a:solidFill>
                  <a:schemeClr val="tx1"/>
                </a:solidFill>
              </a:rPr>
              <a:t>I. Introducción </a:t>
            </a:r>
          </a:p>
          <a:p>
            <a:r>
              <a:rPr lang="es-ES" sz="1000" dirty="0">
                <a:solidFill>
                  <a:schemeClr val="tx1"/>
                </a:solidFill>
              </a:rPr>
              <a:t>La importancia del envoltorio y su impacto en la experiencia del cliente.</a:t>
            </a:r>
          </a:p>
          <a:p>
            <a:endParaRPr lang="es-ES" sz="1000" dirty="0">
              <a:solidFill>
                <a:schemeClr val="tx1"/>
              </a:solidFill>
            </a:endParaRPr>
          </a:p>
          <a:p>
            <a:r>
              <a:rPr lang="es-ES" sz="1000" b="1" dirty="0">
                <a:solidFill>
                  <a:schemeClr val="tx1"/>
                </a:solidFill>
              </a:rPr>
              <a:t>II. Fundamentos del </a:t>
            </a:r>
            <a:r>
              <a:rPr lang="es-ES" sz="1000" b="1" dirty="0" err="1">
                <a:solidFill>
                  <a:schemeClr val="tx1"/>
                </a:solidFill>
              </a:rPr>
              <a:t>Merchandising</a:t>
            </a:r>
            <a:endParaRPr lang="es-ES" sz="1000" b="1" dirty="0">
              <a:solidFill>
                <a:schemeClr val="tx1"/>
              </a:solidFill>
            </a:endParaRPr>
          </a:p>
          <a:p>
            <a:r>
              <a:rPr lang="es-ES" sz="1000" dirty="0">
                <a:solidFill>
                  <a:schemeClr val="tx1"/>
                </a:solidFill>
              </a:rPr>
              <a:t>Definición de </a:t>
            </a:r>
            <a:r>
              <a:rPr lang="es-ES" sz="1000" dirty="0" err="1">
                <a:solidFill>
                  <a:schemeClr val="tx1"/>
                </a:solidFill>
              </a:rPr>
              <a:t>merchandising</a:t>
            </a:r>
            <a:r>
              <a:rPr lang="es-ES" sz="1000" dirty="0">
                <a:solidFill>
                  <a:schemeClr val="tx1"/>
                </a:solidFill>
              </a:rPr>
              <a:t> y su papel en el entorno minorista. </a:t>
            </a:r>
          </a:p>
          <a:p>
            <a:r>
              <a:rPr lang="es-ES" sz="1000" dirty="0">
                <a:solidFill>
                  <a:schemeClr val="tx1"/>
                </a:solidFill>
              </a:rPr>
              <a:t>Importancia de la presentación visual y cómo afecta las decisiones de compra.</a:t>
            </a:r>
          </a:p>
          <a:p>
            <a:r>
              <a:rPr lang="es-ES" sz="1000" dirty="0">
                <a:solidFill>
                  <a:schemeClr val="tx1"/>
                </a:solidFill>
              </a:rPr>
              <a:t>Relación entre la presentación de productos y la experiencia del cliente.</a:t>
            </a:r>
          </a:p>
          <a:p>
            <a:endParaRPr lang="es-ES" sz="1000" dirty="0">
              <a:solidFill>
                <a:schemeClr val="tx1"/>
              </a:solidFill>
            </a:endParaRPr>
          </a:p>
          <a:p>
            <a:r>
              <a:rPr lang="es-ES" sz="1000" b="1" dirty="0">
                <a:solidFill>
                  <a:schemeClr val="tx1"/>
                </a:solidFill>
              </a:rPr>
              <a:t>III. La Psicología del Envoltorio </a:t>
            </a:r>
          </a:p>
          <a:p>
            <a:r>
              <a:rPr lang="es-ES" sz="1000" dirty="0">
                <a:solidFill>
                  <a:schemeClr val="tx1"/>
                </a:solidFill>
              </a:rPr>
              <a:t>Cómo el diseño del envoltorio influye en las emociones y percepciones. </a:t>
            </a:r>
          </a:p>
          <a:p>
            <a:r>
              <a:rPr lang="es-ES" sz="1000" dirty="0">
                <a:solidFill>
                  <a:schemeClr val="tx1"/>
                </a:solidFill>
              </a:rPr>
              <a:t>Colores, formas y materiales.</a:t>
            </a:r>
          </a:p>
          <a:p>
            <a:endParaRPr lang="es-ES" sz="1000" dirty="0">
              <a:solidFill>
                <a:schemeClr val="tx1"/>
              </a:solidFill>
            </a:endParaRPr>
          </a:p>
          <a:p>
            <a:endParaRPr lang="es-ES" sz="1000" b="1" dirty="0">
              <a:solidFill>
                <a:schemeClr val="tx1"/>
              </a:solidFill>
            </a:endParaRPr>
          </a:p>
          <a:p>
            <a:r>
              <a:rPr lang="es-ES" sz="1000" b="1" dirty="0">
                <a:solidFill>
                  <a:schemeClr val="tx1"/>
                </a:solidFill>
              </a:rPr>
              <a:t>IV. Técnicas Prácticas de Envoltorio</a:t>
            </a:r>
          </a:p>
          <a:p>
            <a:endParaRPr lang="es-ES" sz="1000" dirty="0">
              <a:solidFill>
                <a:schemeClr val="tx1"/>
              </a:solidFill>
            </a:endParaRPr>
          </a:p>
        </p:txBody>
      </p:sp>
      <p:grpSp>
        <p:nvGrpSpPr>
          <p:cNvPr id="27" name="17 Grupo"/>
          <p:cNvGrpSpPr/>
          <p:nvPr/>
        </p:nvGrpSpPr>
        <p:grpSpPr>
          <a:xfrm>
            <a:off x="1214855" y="635415"/>
            <a:ext cx="2376263" cy="417321"/>
            <a:chOff x="476663" y="1690047"/>
            <a:chExt cx="2376263" cy="417321"/>
          </a:xfrm>
        </p:grpSpPr>
        <p:sp>
          <p:nvSpPr>
            <p:cNvPr id="31" name="Text Box 3"/>
            <p:cNvSpPr txBox="1">
              <a:spLocks noChangeArrowheads="1"/>
            </p:cNvSpPr>
            <p:nvPr/>
          </p:nvSpPr>
          <p:spPr bwMode="auto">
            <a:xfrm>
              <a:off x="476663" y="1690047"/>
              <a:ext cx="2376263" cy="297388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s-ES_trad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ES" sz="10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BodoniStd-BoldItalic" charset="0"/>
                  <a:cs typeface="Arial" pitchFamily="34" charset="0"/>
                </a:rPr>
                <a:t>Fondo Europeo de Desarrollo Regional</a:t>
              </a:r>
              <a:endParaRPr kumimoji="0" lang="es-ES" sz="1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Text Box 4"/>
            <p:cNvSpPr txBox="1">
              <a:spLocks noChangeArrowheads="1"/>
            </p:cNvSpPr>
            <p:nvPr/>
          </p:nvSpPr>
          <p:spPr bwMode="auto">
            <a:xfrm>
              <a:off x="759076" y="1906071"/>
              <a:ext cx="2015572" cy="2012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s-ES_trad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ES" sz="900" b="1" u="none" strike="noStrike" cap="none" normalizeH="0" baseline="0" dirty="0">
                  <a:ln>
                    <a:noFill/>
                  </a:ln>
                  <a:effectLst/>
                  <a:latin typeface="BodoniStd-BoldItalic" charset="0"/>
                  <a:cs typeface="Arial" pitchFamily="34" charset="0"/>
                </a:rPr>
                <a:t>Una manera de hacer Europa</a:t>
              </a:r>
              <a:endParaRPr kumimoji="0" lang="es-ES" sz="900" b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5" name="Grupo 14"/>
          <p:cNvGrpSpPr/>
          <p:nvPr/>
        </p:nvGrpSpPr>
        <p:grpSpPr>
          <a:xfrm>
            <a:off x="1733778" y="5903039"/>
            <a:ext cx="6438444" cy="822325"/>
            <a:chOff x="1691680" y="6021288"/>
            <a:chExt cx="6438444" cy="822325"/>
          </a:xfrm>
        </p:grpSpPr>
        <p:pic>
          <p:nvPicPr>
            <p:cNvPr id="16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30499" y="6171360"/>
              <a:ext cx="1499625" cy="4429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" name="Picture 2" descr="Logotipo UE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691680" y="6021288"/>
              <a:ext cx="971550" cy="822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Imagen 1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09143" y="6088530"/>
              <a:ext cx="2925714" cy="608571"/>
            </a:xfrm>
            <a:prstGeom prst="rect">
              <a:avLst/>
            </a:prstGeom>
          </p:spPr>
        </p:pic>
      </p:grpSp>
      <p:pic>
        <p:nvPicPr>
          <p:cNvPr id="2" name="Imagen 1" descr="Logotipo&#10;&#10;Descripción generada automáticamente">
            <a:extLst>
              <a:ext uri="{FF2B5EF4-FFF2-40B4-BE49-F238E27FC236}">
                <a16:creationId xmlns:a16="http://schemas.microsoft.com/office/drawing/2014/main" id="{B1175C71-96AD-5EC0-A042-1197A61F896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0586" y="143924"/>
            <a:ext cx="2042760" cy="646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5184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</TotalTime>
  <Words>298</Words>
  <Application>Microsoft Office PowerPoint</Application>
  <PresentationFormat>A4 (210 x 297 mm)</PresentationFormat>
  <Paragraphs>57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7" baseType="lpstr">
      <vt:lpstr>Arial</vt:lpstr>
      <vt:lpstr>Bodoni MT</vt:lpstr>
      <vt:lpstr>BodoniStd-BoldItalic</vt:lpstr>
      <vt:lpstr>Calibri</vt:lpstr>
      <vt:lpstr>Office Theme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Israel Angulo</dc:creator>
  <cp:lastModifiedBy>María Fernanda Conde Pita</cp:lastModifiedBy>
  <cp:revision>60</cp:revision>
  <cp:lastPrinted>2013-06-12T12:44:44Z</cp:lastPrinted>
  <dcterms:created xsi:type="dcterms:W3CDTF">2013-06-12T11:22:23Z</dcterms:created>
  <dcterms:modified xsi:type="dcterms:W3CDTF">2023-11-13T15:51:31Z</dcterms:modified>
</cp:coreProperties>
</file>